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61" r:id="rId9"/>
    <p:sldId id="270" r:id="rId10"/>
    <p:sldId id="262" r:id="rId11"/>
    <p:sldId id="271" r:id="rId12"/>
    <p:sldId id="263" r:id="rId13"/>
    <p:sldId id="264" r:id="rId14"/>
    <p:sldId id="265" r:id="rId15"/>
    <p:sldId id="275" r:id="rId16"/>
    <p:sldId id="266" r:id="rId17"/>
    <p:sldId id="267" r:id="rId18"/>
    <p:sldId id="273" r:id="rId19"/>
    <p:sldId id="274" r:id="rId20"/>
    <p:sldId id="272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904CF-7246-4907-A08A-29272614038E}" type="datetimeFigureOut">
              <a:rPr lang="ru-RU" smtClean="0"/>
              <a:pPr/>
              <a:t>ср 19.12.18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82486-EF70-43FF-9872-3D450FFC0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2%20&#1091;&#1088;&#1086;&#1074;&#1077;&#1085;&#1100;.mp4" TargetMode="External"/><Relationship Id="rId2" Type="http://schemas.openxmlformats.org/officeDocument/2006/relationships/hyperlink" Target="1%20&#1091;&#1088;&#1086;&#1074;&#1077;&#1085;&#1100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hyperlink" Target="4%20&#1091;&#1088;&#1086;&#1074;&#1077;&#1085;&#1100;.mp4" TargetMode="External"/><Relationship Id="rId4" Type="http://schemas.openxmlformats.org/officeDocument/2006/relationships/hyperlink" Target="3%20&#1091;&#1088;&#1086;&#1074;&#1077;&#1085;&#1100;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95;&#1080;&#1090;&#1077;&#1083;&#1100;%20&#1075;&#1086;&#1076;&#1072;\&#1091;&#1088;&#1086;&#1082;\gde-logika-pravil-nyy-otvet-otbivka.mp3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алгоритм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57148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ветвление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57166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Narrow" pitchFamily="34" charset="0"/>
              </a:rPr>
              <a:t>Вспомогательный алгоритм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1448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исполнитель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1928802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код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28612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команда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364331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линейный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286256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формальный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4786322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неформальный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5357826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переменная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3636" y="314324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программа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488" y="271462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цикл</a:t>
            </a:r>
            <a:endParaRPr lang="ru-RU" sz="32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universal-recycle-icon-loopable-animation-with-rotating-arrows-flat-green-color-alpha-matte-included_soah_gvyx_thumbnail-full01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4346" y="571480"/>
            <a:ext cx="5334038" cy="3000396"/>
          </a:xfrm>
        </p:spPr>
      </p:pic>
      <p:pic>
        <p:nvPicPr>
          <p:cNvPr id="6" name="Рисунок 5" descr="the-story-of-our-nature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3571876"/>
            <a:ext cx="5461042" cy="3071835"/>
          </a:xfrm>
          <a:prstGeom prst="rect">
            <a:avLst/>
          </a:prstGeom>
        </p:spPr>
      </p:pic>
      <p:pic>
        <p:nvPicPr>
          <p:cNvPr id="7" name="Рисунок 6" descr="06-2018_SJW_Blog-Climate-1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73529" y="571480"/>
            <a:ext cx="4445031" cy="2500330"/>
          </a:xfrm>
          <a:prstGeom prst="rect">
            <a:avLst/>
          </a:prstGeom>
        </p:spPr>
      </p:pic>
      <p:pic>
        <p:nvPicPr>
          <p:cNvPr id="9" name="Рисунок 8" descr="циклический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1428736"/>
            <a:ext cx="4691083" cy="469108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571480"/>
            <a:ext cx="61730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ЦИКЛИЧЕСКИЙ АЛГОРИТМ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9075" y="2967335"/>
            <a:ext cx="872585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описание действий, которые должны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повторятся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указанное </a:t>
            </a:r>
            <a:r>
              <a:rPr lang="ru-RU" sz="4000" b="1" dirty="0">
                <a:solidFill>
                  <a:schemeClr val="bg1"/>
                </a:solidFill>
              </a:rPr>
              <a:t>число раз или </a:t>
            </a:r>
            <a:r>
              <a:rPr lang="ru-RU" sz="4000" b="1" dirty="0" smtClean="0">
                <a:solidFill>
                  <a:schemeClr val="bg1"/>
                </a:solidFill>
              </a:rPr>
              <a:t>пока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не выполнено заданное условие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slide_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214290"/>
            <a:ext cx="7096679" cy="5322510"/>
          </a:xfrm>
        </p:spPr>
      </p:pic>
      <p:sp>
        <p:nvSpPr>
          <p:cNvPr id="6" name="Прямоугольник 5"/>
          <p:cNvSpPr/>
          <p:nvPr/>
        </p:nvSpPr>
        <p:spPr>
          <a:xfrm>
            <a:off x="297144" y="5643578"/>
            <a:ext cx="89700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После драки кулаками не машут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4929198"/>
            <a:ext cx="1643074" cy="571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43768" y="214290"/>
            <a:ext cx="1000132" cy="9286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7223" t="18309" r="16853" b="18555"/>
          <a:stretch>
            <a:fillRect/>
          </a:stretch>
        </p:blipFill>
        <p:spPr>
          <a:xfrm>
            <a:off x="1571604" y="642918"/>
            <a:ext cx="6066872" cy="4357718"/>
          </a:xfrm>
        </p:spPr>
      </p:pic>
      <p:sp>
        <p:nvSpPr>
          <p:cNvPr id="8" name="Прямоугольник 7"/>
          <p:cNvSpPr/>
          <p:nvPr/>
        </p:nvSpPr>
        <p:spPr>
          <a:xfrm>
            <a:off x="46536" y="5643578"/>
            <a:ext cx="947131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Готовь сани летом , а телегу зимой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blok-shem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785794"/>
            <a:ext cx="2637710" cy="2143140"/>
          </a:xfrm>
        </p:spPr>
      </p:pic>
      <p:sp>
        <p:nvSpPr>
          <p:cNvPr id="6" name="Прямоугольник 5"/>
          <p:cNvSpPr/>
          <p:nvPr/>
        </p:nvSpPr>
        <p:spPr>
          <a:xfrm>
            <a:off x="3643306" y="214290"/>
            <a:ext cx="146226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endParaRPr lang="ru-RU" sz="2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Рисунок 6" descr="b06d8f106d1aaaf216e80e8e9a4ebf01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571480"/>
            <a:ext cx="2430118" cy="250033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14744" y="2071678"/>
            <a:ext cx="146226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=</a:t>
            </a:r>
            <a:endParaRPr lang="ru-RU" sz="2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Рисунок 8" descr="1-pnsMF0F2PAvF57z-bkMZwQ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4393389"/>
            <a:ext cx="3286148" cy="246461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8630" y="2967335"/>
            <a:ext cx="830676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Алгоритм,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предназначенный для исполнителя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КОМПЬЮТЕР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1-pnsMF0F2PAvF57z-bkMZwQ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4572008"/>
            <a:ext cx="2428892" cy="18216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73527" y="571480"/>
            <a:ext cx="31120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ПРОГРАММА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1588" t="28843"/>
          <a:stretch>
            <a:fillRect/>
          </a:stretch>
        </p:blipFill>
        <p:spPr>
          <a:xfrm>
            <a:off x="571472" y="1643050"/>
            <a:ext cx="8175149" cy="493477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img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62" y="857232"/>
            <a:ext cx="7501494" cy="5626121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81215-WA000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E8E6E7"/>
              </a:clrFrom>
              <a:clrTo>
                <a:srgbClr val="E8E6E7">
                  <a:alpha val="0"/>
                </a:srgbClr>
              </a:clrTo>
            </a:clrChange>
          </a:blip>
          <a:srcRect l="24745" t="34093" r="27552" b="37496"/>
          <a:stretch>
            <a:fillRect/>
          </a:stretch>
        </p:blipFill>
        <p:spPr>
          <a:xfrm>
            <a:off x="2285984" y="1928802"/>
            <a:ext cx="4071966" cy="4311494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93409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Алгоритм. Город кодирования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-20181215-WA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768349"/>
            <a:ext cx="9144000" cy="5143500"/>
          </a:xfrm>
        </p:spPr>
      </p:pic>
      <p:pic>
        <p:nvPicPr>
          <p:cNvPr id="5" name="Рисунок 4" descr="IMG-20181215-WA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7232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omputers_Man_holds_the_program_code_098860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9789" y="1643050"/>
            <a:ext cx="7172981" cy="4483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-115570" y="428604"/>
            <a:ext cx="9223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Программа – это просто!!!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Алгоритм. Город кодирования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1 уровень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2 уровень</a:t>
            </a:r>
            <a:endParaRPr lang="ru-RU" dirty="0" smtClean="0"/>
          </a:p>
          <a:p>
            <a:r>
              <a:rPr lang="ru-RU" dirty="0" smtClean="0">
                <a:hlinkClick r:id="rId4" action="ppaction://hlinkfile"/>
              </a:rPr>
              <a:t>3 уровень</a:t>
            </a:r>
          </a:p>
          <a:p>
            <a:r>
              <a:rPr lang="ru-RU" dirty="0" smtClean="0">
                <a:hlinkClick r:id="rId5" action="ppaction://hlinkfile"/>
              </a:rPr>
              <a:t>4 уровень</a:t>
            </a:r>
            <a:endParaRPr lang="ru-RU" dirty="0"/>
          </a:p>
        </p:txBody>
      </p:sp>
      <p:pic>
        <p:nvPicPr>
          <p:cNvPr id="4" name="Содержимое 3" descr="IMG-20181215-WA000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</a:blip>
          <a:srcRect l="24745" t="34093" r="27552" b="37496"/>
          <a:stretch>
            <a:fillRect/>
          </a:stretch>
        </p:blipFill>
        <p:spPr>
          <a:xfrm>
            <a:off x="4572000" y="2000240"/>
            <a:ext cx="3214710" cy="340381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Алгоритм, действия в котором выполняются только один раз и по порядку</a:t>
            </a:r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b="1" dirty="0" smtClean="0"/>
              <a:t>А) линейный</a:t>
            </a:r>
          </a:p>
          <a:p>
            <a:pPr>
              <a:buNone/>
            </a:pPr>
            <a:r>
              <a:rPr lang="ru-RU" b="1" dirty="0" smtClean="0"/>
              <a:t>В) разветвляющий</a:t>
            </a:r>
          </a:p>
          <a:p>
            <a:pPr>
              <a:buNone/>
            </a:pPr>
            <a:r>
              <a:rPr lang="ru-RU" b="1" dirty="0" smtClean="0"/>
              <a:t>С</a:t>
            </a:r>
            <a:r>
              <a:rPr lang="ru-RU" b="1" dirty="0" smtClean="0"/>
              <a:t>) циклический</a:t>
            </a:r>
          </a:p>
          <a:p>
            <a:pPr>
              <a:buNone/>
            </a:pPr>
            <a:r>
              <a:rPr lang="en-US" b="1" dirty="0" smtClean="0"/>
              <a:t>D)</a:t>
            </a:r>
            <a:r>
              <a:rPr lang="ru-RU" b="1" dirty="0" smtClean="0"/>
              <a:t>вспомогательный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Алгоритм, действия в котором повторяются несколько раз</a:t>
            </a:r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b="1" dirty="0" smtClean="0"/>
              <a:t>А) линейный</a:t>
            </a:r>
          </a:p>
          <a:p>
            <a:pPr>
              <a:buNone/>
            </a:pPr>
            <a:r>
              <a:rPr lang="ru-RU" b="1" dirty="0" smtClean="0"/>
              <a:t>В) разветвляющий</a:t>
            </a:r>
          </a:p>
          <a:p>
            <a:pPr>
              <a:buNone/>
            </a:pPr>
            <a:r>
              <a:rPr lang="ru-RU" b="1" dirty="0" smtClean="0"/>
              <a:t>С</a:t>
            </a:r>
            <a:r>
              <a:rPr lang="ru-RU" b="1" dirty="0" smtClean="0"/>
              <a:t>) циклический</a:t>
            </a:r>
          </a:p>
          <a:p>
            <a:pPr>
              <a:buNone/>
            </a:pPr>
            <a:r>
              <a:rPr lang="en-US" b="1" dirty="0" smtClean="0"/>
              <a:t>D)</a:t>
            </a:r>
            <a:r>
              <a:rPr lang="ru-RU" b="1" dirty="0" smtClean="0"/>
              <a:t>вспомогательный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Алгоритм, действия в котором выполняются в зависимости от выполнения или невыполнения некоторого условия</a:t>
            </a:r>
          </a:p>
          <a:p>
            <a:pPr>
              <a:buNone/>
            </a:pPr>
            <a:r>
              <a:rPr lang="ru-RU" b="1" dirty="0" smtClean="0"/>
              <a:t>А) линейный</a:t>
            </a:r>
          </a:p>
          <a:p>
            <a:pPr>
              <a:buNone/>
            </a:pPr>
            <a:r>
              <a:rPr lang="ru-RU" b="1" dirty="0" smtClean="0"/>
              <a:t>В) разветвляющий</a:t>
            </a:r>
          </a:p>
          <a:p>
            <a:pPr>
              <a:buNone/>
            </a:pPr>
            <a:r>
              <a:rPr lang="ru-RU" b="1" dirty="0" smtClean="0"/>
              <a:t>С</a:t>
            </a:r>
            <a:r>
              <a:rPr lang="ru-RU" b="1" dirty="0" smtClean="0"/>
              <a:t>) циклический</a:t>
            </a:r>
          </a:p>
          <a:p>
            <a:pPr>
              <a:buNone/>
            </a:pPr>
            <a:r>
              <a:rPr lang="en-US" b="1" dirty="0" smtClean="0"/>
              <a:t>D)</a:t>
            </a:r>
            <a:r>
              <a:rPr lang="ru-RU" b="1" dirty="0" smtClean="0"/>
              <a:t>вспомогательный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Алгоритм, который используется в основном алгоритме и имеет свое имя</a:t>
            </a:r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b="1" dirty="0" smtClean="0"/>
              <a:t>А) линейный</a:t>
            </a:r>
          </a:p>
          <a:p>
            <a:pPr>
              <a:buNone/>
            </a:pPr>
            <a:r>
              <a:rPr lang="ru-RU" b="1" dirty="0" smtClean="0"/>
              <a:t>В) разветвляющий</a:t>
            </a:r>
          </a:p>
          <a:p>
            <a:pPr>
              <a:buNone/>
            </a:pPr>
            <a:r>
              <a:rPr lang="ru-RU" b="1" dirty="0" smtClean="0"/>
              <a:t>С</a:t>
            </a:r>
            <a:r>
              <a:rPr lang="ru-RU" b="1" dirty="0" smtClean="0"/>
              <a:t>) циклический</a:t>
            </a:r>
          </a:p>
          <a:p>
            <a:pPr>
              <a:buNone/>
            </a:pPr>
            <a:r>
              <a:rPr lang="en-US" b="1" dirty="0" smtClean="0"/>
              <a:t>D)</a:t>
            </a:r>
            <a:r>
              <a:rPr lang="ru-RU" b="1" dirty="0" smtClean="0"/>
              <a:t>вспомогательный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Алгоритм это</a:t>
            </a:r>
          </a:p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b="1" dirty="0" smtClean="0"/>
              <a:t>А) нумерованный список</a:t>
            </a:r>
          </a:p>
          <a:p>
            <a:pPr>
              <a:buNone/>
            </a:pPr>
            <a:r>
              <a:rPr lang="ru-RU" b="1" dirty="0" smtClean="0"/>
              <a:t>В) </a:t>
            </a:r>
            <a:r>
              <a:rPr lang="ru-RU" b="1" dirty="0" smtClean="0"/>
              <a:t>маркированный список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С</a:t>
            </a:r>
            <a:r>
              <a:rPr lang="ru-RU" b="1" dirty="0" smtClean="0"/>
              <a:t>) система команд исполнителя</a:t>
            </a:r>
          </a:p>
          <a:p>
            <a:pPr>
              <a:buNone/>
            </a:pPr>
            <a:r>
              <a:rPr lang="en-US" b="1" dirty="0" smtClean="0"/>
              <a:t>D)</a:t>
            </a:r>
            <a:r>
              <a:rPr lang="ru-RU" b="1" dirty="0" smtClean="0"/>
              <a:t>Точный набор инструкций, описывающих последовательность действий некоторого исполнителя для достижения результата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gde-logika-pravil-nyy-otvet-otbiv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1000108"/>
            <a:ext cx="304800" cy="304800"/>
          </a:xfrm>
          <a:prstGeom prst="rect">
            <a:avLst/>
          </a:prstGeom>
        </p:spPr>
      </p:pic>
      <p:pic>
        <p:nvPicPr>
          <p:cNvPr id="8" name="Содержимое 7" descr="img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b="1389"/>
          <a:stretch>
            <a:fillRect/>
          </a:stretch>
        </p:blipFill>
        <p:spPr>
          <a:xfrm>
            <a:off x="-64" y="857232"/>
            <a:ext cx="9144064" cy="507209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bstraction_waves_lines_red_115052_1920x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</p:spPr>
      </p:pic>
      <p:pic>
        <p:nvPicPr>
          <p:cNvPr id="1028" name="Picture 4" descr="Рисунки по утренней гимнасти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000372"/>
            <a:ext cx="4228616" cy="2357454"/>
          </a:xfrm>
          <a:prstGeom prst="rect">
            <a:avLst/>
          </a:prstGeom>
          <a:noFill/>
        </p:spPr>
      </p:pic>
      <p:pic>
        <p:nvPicPr>
          <p:cNvPr id="8" name="Рисунок 7" descr="hello_html_m4aa3d81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3785" y="500042"/>
            <a:ext cx="3683026" cy="2071702"/>
          </a:xfrm>
          <a:prstGeom prst="rect">
            <a:avLst/>
          </a:prstGeom>
        </p:spPr>
      </p:pic>
      <p:pic>
        <p:nvPicPr>
          <p:cNvPr id="9" name="Рисунок 8" descr="dsc_00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8604"/>
            <a:ext cx="4064029" cy="2286016"/>
          </a:xfrm>
          <a:prstGeom prst="rect">
            <a:avLst/>
          </a:prstGeom>
        </p:spPr>
      </p:pic>
      <p:pic>
        <p:nvPicPr>
          <p:cNvPr id="11" name="Рисунок 10" descr="АЛГОРИТМ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1142984"/>
            <a:ext cx="4857784" cy="48577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bstraction_waves_lines_red_115052_1920x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</p:spPr>
      </p:pic>
      <p:sp>
        <p:nvSpPr>
          <p:cNvPr id="10" name="Прямоугольник 9"/>
          <p:cNvSpPr/>
          <p:nvPr/>
        </p:nvSpPr>
        <p:spPr>
          <a:xfrm>
            <a:off x="1714480" y="428604"/>
            <a:ext cx="56798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АЛГОРИТМ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1987" y="2285992"/>
            <a:ext cx="820301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точный набор инструкций,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описывающих </a:t>
            </a:r>
            <a:r>
              <a:rPr lang="ru-RU" sz="4000" b="1" dirty="0">
                <a:solidFill>
                  <a:schemeClr val="bg1"/>
                </a:solidFill>
              </a:rPr>
              <a:t>последовательность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действий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некоторого </a:t>
            </a:r>
            <a:r>
              <a:rPr lang="ru-RU" sz="4000" b="1" dirty="0">
                <a:solidFill>
                  <a:schemeClr val="bg1"/>
                </a:solidFill>
              </a:rPr>
              <a:t>исполнителя </a:t>
            </a:r>
            <a:r>
              <a:rPr lang="ru-RU" sz="4000" b="1" dirty="0" smtClean="0">
                <a:solidFill>
                  <a:schemeClr val="bg1"/>
                </a:solidFill>
              </a:rPr>
              <a:t>для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достижения результата</a:t>
            </a:r>
            <a:r>
              <a:rPr lang="ru-RU" sz="4000" b="1" dirty="0" smtClean="0">
                <a:solidFill>
                  <a:schemeClr val="bg1"/>
                </a:solidFill>
              </a:rPr>
              <a:t>,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решения некоторой задачи.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epositphotos_219183080-stock-illustration-set-of-wooden-rulers-1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556"/>
          <a:stretch>
            <a:fillRect/>
          </a:stretch>
        </p:blipFill>
        <p:spPr>
          <a:xfrm>
            <a:off x="-1" y="0"/>
            <a:ext cx="6152179" cy="2714620"/>
          </a:xfrm>
        </p:spPr>
      </p:pic>
      <p:pic>
        <p:nvPicPr>
          <p:cNvPr id="6" name="Рисунок 5" descr="69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357166"/>
            <a:ext cx="3683026" cy="2071702"/>
          </a:xfrm>
          <a:prstGeom prst="rect">
            <a:avLst/>
          </a:prstGeom>
        </p:spPr>
      </p:pic>
      <p:pic>
        <p:nvPicPr>
          <p:cNvPr id="7" name="Рисунок 6" descr="shutterstock_236753530_pruga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56" y="2928934"/>
            <a:ext cx="5207036" cy="2928958"/>
          </a:xfrm>
          <a:prstGeom prst="rect">
            <a:avLst/>
          </a:prstGeom>
        </p:spPr>
      </p:pic>
      <p:pic>
        <p:nvPicPr>
          <p:cNvPr id="9" name="Рисунок 8" descr="линейный алгоритм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1357298"/>
            <a:ext cx="5072098" cy="507209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571480"/>
            <a:ext cx="805605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ЛИНЕЙНЫЙ АЛГОРИТМ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2317" y="2967335"/>
            <a:ext cx="821936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Линейный </a:t>
            </a:r>
            <a:r>
              <a:rPr lang="ru-RU" sz="4000" b="1" dirty="0" smtClean="0">
                <a:solidFill>
                  <a:schemeClr val="bg1"/>
                </a:solidFill>
              </a:rPr>
              <a:t>алгоритм (</a:t>
            </a:r>
            <a:r>
              <a:rPr lang="ru-RU" sz="4000" b="1" dirty="0">
                <a:solidFill>
                  <a:schemeClr val="bg1"/>
                </a:solidFill>
              </a:rPr>
              <a:t>следование</a:t>
            </a:r>
            <a:r>
              <a:rPr lang="ru-RU" sz="4000" b="1" dirty="0" smtClean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состоит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из последовательности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операций, выполняющихся только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один </a:t>
            </a:r>
            <a:r>
              <a:rPr lang="ru-RU" sz="4000" b="1" dirty="0">
                <a:solidFill>
                  <a:schemeClr val="bg1"/>
                </a:solidFill>
              </a:rPr>
              <a:t>раз в порядке их следования</a:t>
            </a:r>
            <a:r>
              <a:rPr lang="ru-RU" sz="4000" dirty="0">
                <a:solidFill>
                  <a:schemeClr val="bg1"/>
                </a:solidFill>
              </a:rPr>
              <a:t>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0010565267_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28604"/>
            <a:ext cx="5207038" cy="2928958"/>
          </a:xfrm>
        </p:spPr>
      </p:pic>
      <p:pic>
        <p:nvPicPr>
          <p:cNvPr id="6" name="Рисунок 5" descr="1--440002-Wo geht&amp;acute;s lang.jpg"/>
          <p:cNvPicPr>
            <a:picLocks noChangeAspect="1"/>
          </p:cNvPicPr>
          <p:nvPr/>
        </p:nvPicPr>
        <p:blipFill>
          <a:blip r:embed="rId4" cstate="print"/>
          <a:srcRect l="23437" r="10156"/>
          <a:stretch>
            <a:fillRect/>
          </a:stretch>
        </p:blipFill>
        <p:spPr>
          <a:xfrm>
            <a:off x="5357818" y="214290"/>
            <a:ext cx="3786182" cy="3207096"/>
          </a:xfrm>
          <a:prstGeom prst="rect">
            <a:avLst/>
          </a:prstGeom>
        </p:spPr>
      </p:pic>
      <p:pic>
        <p:nvPicPr>
          <p:cNvPr id="7" name="Рисунок 6" descr="tree-colorado-cloud-sk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0232" y="3571876"/>
            <a:ext cx="5334036" cy="3000396"/>
          </a:xfrm>
          <a:prstGeom prst="rect">
            <a:avLst/>
          </a:prstGeom>
        </p:spPr>
      </p:pic>
      <p:pic>
        <p:nvPicPr>
          <p:cNvPr id="10" name="Рисунок 9" descr="разветвляющийся алгоритм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1476374"/>
            <a:ext cx="5286411" cy="528641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straction_waves_lines_red_115052_1920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09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571480"/>
            <a:ext cx="74703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РАЗВЕТВЛЯЮЩИЙСЯ АЛГОРИТМ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285992"/>
            <a:ext cx="7664535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это алгоритм,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в </a:t>
            </a:r>
            <a:r>
              <a:rPr lang="ru-RU" sz="3600" b="1" dirty="0">
                <a:solidFill>
                  <a:schemeClr val="bg1"/>
                </a:solidFill>
              </a:rPr>
              <a:t>котором выполнение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того </a:t>
            </a:r>
            <a:r>
              <a:rPr lang="ru-RU" sz="3600" b="1" dirty="0">
                <a:solidFill>
                  <a:schemeClr val="bg1"/>
                </a:solidFill>
              </a:rPr>
              <a:t>или иного действия (шага)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зависит </a:t>
            </a:r>
            <a:r>
              <a:rPr lang="ru-RU" sz="3600" b="1" dirty="0">
                <a:solidFill>
                  <a:schemeClr val="bg1"/>
                </a:solidFill>
              </a:rPr>
              <a:t>от выполнения </a:t>
            </a:r>
            <a:r>
              <a:rPr lang="ru-RU" sz="3600" b="1" dirty="0" smtClean="0">
                <a:solidFill>
                  <a:schemeClr val="bg1"/>
                </a:solidFill>
              </a:rPr>
              <a:t>или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не выполнения какого-либо условия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216</Words>
  <Application>Microsoft Office PowerPoint</Application>
  <PresentationFormat>Экран (4:3)</PresentationFormat>
  <Paragraphs>81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Алгоритм. Город кодирования</vt:lpstr>
      <vt:lpstr>Слайд 21</vt:lpstr>
      <vt:lpstr>Слайд 22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2018-12-10T11:35:06Z</dcterms:created>
  <dcterms:modified xsi:type="dcterms:W3CDTF">2018-12-19T12:42:51Z</dcterms:modified>
</cp:coreProperties>
</file>